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66" r:id="rId4"/>
    <p:sldId id="258" r:id="rId5"/>
    <p:sldId id="267" r:id="rId6"/>
    <p:sldId id="268" r:id="rId7"/>
    <p:sldId id="260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6" autoAdjust="0"/>
    <p:restoredTop sz="94655" autoAdjust="0"/>
  </p:normalViewPr>
  <p:slideViewPr>
    <p:cSldViewPr>
      <p:cViewPr varScale="1">
        <p:scale>
          <a:sx n="85" d="100"/>
          <a:sy n="85" d="100"/>
        </p:scale>
        <p:origin x="-3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7D9F-2C8B-407F-8D89-66D74BD7106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9FE10-1530-48C5-ACCE-E0E7E33F4C2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7D9F-2C8B-407F-8D89-66D74BD7106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FE10-1530-48C5-ACCE-E0E7E33F4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7D9F-2C8B-407F-8D89-66D74BD7106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FE10-1530-48C5-ACCE-E0E7E33F4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B72E-F201-4319-8213-2B04FBA36EBF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9AA1-9705-4CCA-8549-A1820613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9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5B27D9F-2C8B-407F-8D89-66D74BD7106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4F9FE10-1530-48C5-ACCE-E0E7E33F4C2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7D9F-2C8B-407F-8D89-66D74BD7106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FE10-1530-48C5-ACCE-E0E7E33F4C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7D9F-2C8B-407F-8D89-66D74BD7106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FE10-1530-48C5-ACCE-E0E7E33F4C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FE10-1530-48C5-ACCE-E0E7E33F4C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7D9F-2C8B-407F-8D89-66D74BD7106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7D9F-2C8B-407F-8D89-66D74BD7106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FE10-1530-48C5-ACCE-E0E7E33F4C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7D9F-2C8B-407F-8D89-66D74BD7106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FE10-1530-48C5-ACCE-E0E7E33F4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5B27D9F-2C8B-407F-8D89-66D74BD7106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F9FE10-1530-48C5-ACCE-E0E7E33F4C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7D9F-2C8B-407F-8D89-66D74BD7106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9FE10-1530-48C5-ACCE-E0E7E33F4C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B27D9F-2C8B-407F-8D89-66D74BD7106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4F9FE10-1530-48C5-ACCE-E0E7E33F4C2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A Guide to Careers in the Fashion Industry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 to the Fashion Industry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7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/>
              </a:rPr>
              <a:t>OTHER POSITIONS:</a:t>
            </a:r>
            <a:endParaRPr lang="en-US" b="1" i="0" u="none" strike="noStrike" baseline="0" dirty="0" smtClean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ASSISTANT DESIGNER</a:t>
            </a:r>
            <a:endParaRPr lang="en-US" dirty="0"/>
          </a:p>
          <a:p>
            <a:r>
              <a:rPr lang="en-US" b="1" dirty="0" smtClean="0"/>
              <a:t>TRANSLATES </a:t>
            </a:r>
            <a:r>
              <a:rPr lang="en-US" b="1" dirty="0"/>
              <a:t>DESIGNERS SKETCH INTO </a:t>
            </a:r>
            <a:r>
              <a:rPr lang="en-US" b="1" dirty="0" smtClean="0"/>
              <a:t>	PATTERN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SAMPLE </a:t>
            </a:r>
            <a:r>
              <a:rPr lang="en-US" b="1" dirty="0"/>
              <a:t>&amp; DUPLICATE CUTTER</a:t>
            </a:r>
            <a:endParaRPr lang="en-US" dirty="0"/>
          </a:p>
          <a:p>
            <a:r>
              <a:rPr lang="en-US" b="1" dirty="0" smtClean="0"/>
              <a:t>CUTS </a:t>
            </a:r>
            <a:r>
              <a:rPr lang="en-US" b="1" dirty="0"/>
              <a:t>SAMPLE AND “DUPS</a:t>
            </a:r>
            <a:r>
              <a:rPr lang="en-US" b="1" dirty="0" smtClean="0"/>
              <a:t>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SAMPLEMAKER</a:t>
            </a:r>
            <a:endParaRPr lang="en-US" dirty="0"/>
          </a:p>
          <a:p>
            <a:r>
              <a:rPr lang="en-US" b="1" dirty="0" smtClean="0"/>
              <a:t>FITS </a:t>
            </a:r>
            <a:r>
              <a:rPr lang="en-US" b="1" dirty="0"/>
              <a:t>SAMPLE TO MODEL</a:t>
            </a:r>
            <a:endParaRPr lang="en-US" dirty="0"/>
          </a:p>
          <a:p>
            <a:r>
              <a:rPr lang="en-US" b="1" dirty="0" smtClean="0"/>
              <a:t>CONSTRUCTS </a:t>
            </a:r>
            <a:r>
              <a:rPr lang="en-US" b="1" dirty="0"/>
              <a:t>SAMPLE</a:t>
            </a:r>
            <a:endParaRPr lang="en-US" dirty="0"/>
          </a:p>
          <a:p>
            <a:r>
              <a:rPr lang="en-US" b="1" dirty="0" smtClean="0"/>
              <a:t>HELPS </a:t>
            </a:r>
            <a:r>
              <a:rPr lang="en-US" b="1" dirty="0"/>
              <a:t>DETERMINE CONSTRUCTION METHOD</a:t>
            </a:r>
            <a:endParaRPr lang="en-US" dirty="0"/>
          </a:p>
        </p:txBody>
      </p:sp>
      <p:pic>
        <p:nvPicPr>
          <p:cNvPr id="8194" name="Picture 2" descr="C:\Users\user\AppData\Local\Microsoft\Windows\Temporary Internet Files\Content.IE5\82QKH8B9\MC9002791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2967038"/>
            <a:ext cx="1770063" cy="180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91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/>
              </a:rPr>
              <a:t>OTHER POSITIONS:</a:t>
            </a:r>
            <a:endParaRPr lang="en-US" b="1" i="0" u="none" strike="noStrike" baseline="0" dirty="0" smtClean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SKETCHER</a:t>
            </a:r>
            <a:endParaRPr lang="en-US" dirty="0"/>
          </a:p>
          <a:p>
            <a:r>
              <a:rPr lang="en-US" b="1" dirty="0" smtClean="0"/>
              <a:t>WORKING </a:t>
            </a:r>
            <a:r>
              <a:rPr lang="en-US" b="1" dirty="0"/>
              <a:t>SKETCHES</a:t>
            </a:r>
            <a:endParaRPr lang="en-US" dirty="0"/>
          </a:p>
          <a:p>
            <a:r>
              <a:rPr lang="en-US" b="1" dirty="0" smtClean="0"/>
              <a:t>FINAL ILLUSTRATIONS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STYLIST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DECIDES ON “LOOKS” FOR PHOTOS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MODELS</a:t>
            </a:r>
            <a:endParaRPr lang="en-US" dirty="0"/>
          </a:p>
          <a:p>
            <a:r>
              <a:rPr lang="en-US" b="1" dirty="0" smtClean="0"/>
              <a:t>FIT </a:t>
            </a:r>
            <a:r>
              <a:rPr lang="en-US" b="1" dirty="0"/>
              <a:t>AND EVALUATE SAMPLE</a:t>
            </a:r>
            <a:endParaRPr lang="en-US" dirty="0"/>
          </a:p>
        </p:txBody>
      </p:sp>
      <p:pic>
        <p:nvPicPr>
          <p:cNvPr id="9218" name="Picture 2" descr="C:\Users\user\AppData\Local\Microsoft\Windows\Temporary Internet Files\Content.IE5\FUMTA9IF\MC90043848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838200"/>
            <a:ext cx="1941431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user\AppData\Local\Microsoft\Windows\Temporary Internet Files\Content.IE5\H72K3AXB\MC90004819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6059">
            <a:off x="6764296" y="4495800"/>
            <a:ext cx="1366838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00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pPr marR="0" algn="ctr" rtl="0"/>
            <a:r>
              <a:rPr lang="en-US" b="1" i="0" u="none" strike="noStrike" baseline="0" dirty="0" smtClean="0">
                <a:solidFill>
                  <a:schemeClr val="bg1"/>
                </a:solidFill>
                <a:latin typeface="Times New Roman"/>
              </a:rPr>
              <a:t>DEPARTMENTS </a:t>
            </a:r>
            <a:r>
              <a:rPr lang="en-US" b="1" i="0" u="none" strike="noStrike" baseline="0" dirty="0" smtClean="0">
                <a:solidFill>
                  <a:schemeClr val="bg1"/>
                </a:solidFill>
                <a:latin typeface="Times New Roman"/>
              </a:rPr>
              <a:t/>
            </a:r>
            <a:br>
              <a:rPr lang="en-US" b="1" i="0" u="none" strike="noStrike" baseline="0" dirty="0" smtClean="0">
                <a:solidFill>
                  <a:schemeClr val="bg1"/>
                </a:solidFill>
                <a:latin typeface="Times New Roman"/>
              </a:rPr>
            </a:br>
            <a:r>
              <a:rPr lang="en-US" b="1" i="0" u="none" strike="noStrike" baseline="0" dirty="0" smtClean="0">
                <a:solidFill>
                  <a:schemeClr val="bg1"/>
                </a:solidFill>
                <a:latin typeface="Times New Roman"/>
              </a:rPr>
              <a:t>IN </a:t>
            </a:r>
            <a:r>
              <a:rPr lang="en-US" b="1" i="0" u="none" strike="noStrike" baseline="0" dirty="0" smtClean="0">
                <a:solidFill>
                  <a:schemeClr val="bg1"/>
                </a:solidFill>
                <a:latin typeface="Times New Roman"/>
              </a:rPr>
              <a:t>AN APPAREL FIRM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pPr algn="ctr"/>
            <a:r>
              <a:rPr lang="en-US" sz="4400" b="1" dirty="0" smtClean="0"/>
              <a:t>DESIGN</a:t>
            </a:r>
          </a:p>
          <a:p>
            <a:pPr algn="ctr"/>
            <a:r>
              <a:rPr lang="en-US" sz="4400" b="1" dirty="0" smtClean="0"/>
              <a:t>PRODUCTION</a:t>
            </a:r>
          </a:p>
          <a:p>
            <a:pPr algn="ctr"/>
            <a:r>
              <a:rPr lang="en-US" sz="4400" b="1" dirty="0" smtClean="0"/>
              <a:t>SALES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2023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DESIGN DEPARMENT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b="1" dirty="0" smtClean="0"/>
          </a:p>
          <a:p>
            <a:pPr lvl="1"/>
            <a:r>
              <a:rPr lang="en-US" sz="2800" b="1" dirty="0" smtClean="0"/>
              <a:t> </a:t>
            </a:r>
            <a:r>
              <a:rPr lang="en-US" sz="3200" b="1" dirty="0" smtClean="0"/>
              <a:t>DEVELOPS </a:t>
            </a:r>
            <a:r>
              <a:rPr lang="en-US" sz="3200" b="1" dirty="0"/>
              <a:t>4 TO 6 COLLECTIONS PER YEAR</a:t>
            </a:r>
            <a:endParaRPr lang="en-US" sz="3200" dirty="0"/>
          </a:p>
          <a:p>
            <a:pPr lvl="1"/>
            <a:r>
              <a:rPr lang="en-US" sz="3200" b="1" dirty="0"/>
              <a:t>WORKS WITH ALL OTHER DEPARTMENTS</a:t>
            </a:r>
            <a:endParaRPr lang="en-US" sz="3200" dirty="0"/>
          </a:p>
          <a:p>
            <a:pPr marL="0" indent="0">
              <a:buNone/>
            </a:pPr>
            <a:endParaRPr lang="en-US" sz="1400" dirty="0"/>
          </a:p>
          <a:p>
            <a:endParaRPr lang="en-US" dirty="0"/>
          </a:p>
        </p:txBody>
      </p:sp>
      <p:pic>
        <p:nvPicPr>
          <p:cNvPr id="1026" name="Picture 2" descr="C:\Users\user\AppData\Local\Microsoft\Windows\Temporary Internet Files\Content.IE5\GTCY9OUM\MC9002343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38600"/>
            <a:ext cx="1758950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51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sz="4400" b="1" u="none" strike="noStrike" baseline="0" dirty="0" smtClean="0">
                <a:solidFill>
                  <a:schemeClr val="bg1"/>
                </a:solidFill>
                <a:latin typeface="Times New Roman"/>
              </a:rPr>
              <a:t>PRODUCTION</a:t>
            </a:r>
            <a:r>
              <a:rPr lang="en-US" sz="4400" b="1" u="none" strike="noStrike" dirty="0" smtClean="0">
                <a:solidFill>
                  <a:schemeClr val="bg1"/>
                </a:solidFill>
                <a:latin typeface="Times New Roman"/>
              </a:rPr>
              <a:t> DEPARTMENT</a:t>
            </a:r>
            <a:endParaRPr lang="en-US" sz="4400" b="1" u="none" strike="noStrike" baseline="0" dirty="0" smtClean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b="1" dirty="0" smtClean="0"/>
          </a:p>
          <a:p>
            <a:pPr lvl="1"/>
            <a:endParaRPr lang="en-US" sz="2000" b="1" dirty="0"/>
          </a:p>
          <a:p>
            <a:pPr lvl="1"/>
            <a:r>
              <a:rPr lang="en-US" sz="3200" b="1" dirty="0" smtClean="0"/>
              <a:t>MASS PRODUCES THE LINE</a:t>
            </a:r>
            <a:endParaRPr lang="en-US" sz="3200" dirty="0" smtClean="0"/>
          </a:p>
          <a:p>
            <a:pPr lvl="1"/>
            <a:r>
              <a:rPr lang="en-US" sz="3200" b="1" dirty="0" smtClean="0"/>
              <a:t>FILLS </a:t>
            </a:r>
            <a:r>
              <a:rPr lang="en-US" sz="3200" b="1" dirty="0"/>
              <a:t>RETAILERS ORDERS</a:t>
            </a:r>
            <a:endParaRPr lang="en-US" sz="3200" dirty="0"/>
          </a:p>
          <a:p>
            <a:pPr lvl="1"/>
            <a:r>
              <a:rPr lang="en-US" sz="3200" b="1" dirty="0"/>
              <a:t>PRODUCES SAMPLE GARMENTS</a:t>
            </a:r>
            <a:endParaRPr lang="en-US" sz="3200" dirty="0"/>
          </a:p>
          <a:p>
            <a:pPr lvl="1"/>
            <a:r>
              <a:rPr lang="en-US" sz="3200" b="1" dirty="0"/>
              <a:t>RECOMMENDS CHANGES</a:t>
            </a:r>
            <a:endParaRPr lang="en-US" sz="3200" dirty="0"/>
          </a:p>
          <a:p>
            <a:pPr lvl="1"/>
            <a:r>
              <a:rPr lang="en-US" sz="3200" b="1" dirty="0"/>
              <a:t>CLARIFIES DETAILS</a:t>
            </a:r>
            <a:endParaRPr lang="en-US" sz="3200" dirty="0"/>
          </a:p>
          <a:p>
            <a:endParaRPr lang="en-US" dirty="0"/>
          </a:p>
        </p:txBody>
      </p:sp>
      <p:pic>
        <p:nvPicPr>
          <p:cNvPr id="2050" name="Picture 2" descr="C:\Users\user\AppData\Local\Microsoft\Windows\Temporary Internet Files\Content.IE5\82QKH8B9\MC9002170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288" y="4611688"/>
            <a:ext cx="1709737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28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SALES  DEPARMENT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b="1" dirty="0" smtClean="0"/>
          </a:p>
          <a:p>
            <a:pPr lvl="1"/>
            <a:r>
              <a:rPr lang="en-US" sz="3200" b="1" dirty="0"/>
              <a:t>MARKETS THE LINES TO RETAIL BUYERS</a:t>
            </a:r>
            <a:endParaRPr lang="en-US" sz="3200" dirty="0"/>
          </a:p>
          <a:p>
            <a:pPr lvl="1"/>
            <a:r>
              <a:rPr lang="en-US" sz="3200" b="1" dirty="0"/>
              <a:t>LIAISON BETWEEN MANUFACTURER AND BUYERS</a:t>
            </a:r>
            <a:endParaRPr lang="en-US" sz="3200" dirty="0"/>
          </a:p>
          <a:p>
            <a:pPr lvl="1"/>
            <a:r>
              <a:rPr lang="en-US" sz="3200" b="1" dirty="0"/>
              <a:t>RELAYS INFORMATION</a:t>
            </a:r>
            <a:endParaRPr lang="en-US" sz="3200" dirty="0"/>
          </a:p>
          <a:p>
            <a:endParaRPr lang="en-US" dirty="0"/>
          </a:p>
        </p:txBody>
      </p:sp>
      <p:pic>
        <p:nvPicPr>
          <p:cNvPr id="3074" name="Picture 2" descr="C:\Users\user\AppData\Local\Microsoft\Windows\Temporary Internet Files\Content.IE5\FUMTA9IF\MC9002822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850" y="4176713"/>
            <a:ext cx="1620838" cy="180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2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SUB DEPARMENTS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b="1" dirty="0" smtClean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 smtClean="0"/>
          </a:p>
          <a:p>
            <a:pPr lvl="0"/>
            <a:r>
              <a:rPr lang="en-US" sz="3200" b="1" dirty="0"/>
              <a:t>SHIPPING AND ORDERS</a:t>
            </a:r>
            <a:endParaRPr lang="en-US" sz="3200" dirty="0"/>
          </a:p>
          <a:p>
            <a:pPr lvl="0"/>
            <a:r>
              <a:rPr lang="en-US" sz="3200" b="1" dirty="0" smtClean="0"/>
              <a:t>FABRICS </a:t>
            </a:r>
            <a:r>
              <a:rPr lang="en-US" sz="3200" b="1" dirty="0"/>
              <a:t>AND FINDINGS PURCHASING</a:t>
            </a:r>
            <a:endParaRPr lang="en-US" sz="3200" dirty="0"/>
          </a:p>
          <a:p>
            <a:pPr lvl="0"/>
            <a:r>
              <a:rPr lang="en-US" sz="3200" b="1" dirty="0"/>
              <a:t>ACCOUNTING</a:t>
            </a:r>
            <a:endParaRPr lang="en-US" sz="3200" dirty="0"/>
          </a:p>
          <a:p>
            <a:pPr lvl="0"/>
            <a:r>
              <a:rPr lang="en-US" sz="3200" b="1" dirty="0"/>
              <a:t>ADVERTISING AND PROMOTION</a:t>
            </a:r>
            <a:endParaRPr lang="en-US" sz="3200" dirty="0"/>
          </a:p>
          <a:p>
            <a:endParaRPr lang="en-US" dirty="0"/>
          </a:p>
        </p:txBody>
      </p:sp>
      <p:pic>
        <p:nvPicPr>
          <p:cNvPr id="4100" name="Picture 4" descr="C:\Users\user\AppData\Local\Microsoft\Windows\Temporary Internet Files\Content.IE5\82QKH8B9\MC9002377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657600"/>
            <a:ext cx="1493838" cy="260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87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chemeClr val="bg1"/>
                </a:solidFill>
                <a:latin typeface="Times New Roman"/>
              </a:rPr>
              <a:t>THE DESIGN </a:t>
            </a:r>
            <a:r>
              <a:rPr lang="en-US" b="1" i="0" u="none" strike="noStrike" baseline="0" dirty="0" smtClean="0">
                <a:solidFill>
                  <a:schemeClr val="bg1"/>
                </a:solidFill>
                <a:latin typeface="Times New Roman"/>
              </a:rPr>
              <a:t>DEPARTMENT</a:t>
            </a:r>
            <a:endParaRPr lang="en-US" b="1" i="0" u="none" strike="noStrike" baseline="0" dirty="0" smtClean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The Designer:</a:t>
            </a:r>
          </a:p>
          <a:p>
            <a:r>
              <a:rPr lang="en-US" b="1" dirty="0"/>
              <a:t>	CREATES COLLECTIONS</a:t>
            </a:r>
            <a:endParaRPr lang="en-US" dirty="0"/>
          </a:p>
          <a:p>
            <a:r>
              <a:rPr lang="en-US" b="1" dirty="0"/>
              <a:t>	CLOTHING ENGINEER</a:t>
            </a:r>
            <a:endParaRPr lang="en-US" dirty="0"/>
          </a:p>
          <a:p>
            <a:r>
              <a:rPr lang="en-US" b="1" dirty="0"/>
              <a:t>	BUDGET VS. COUTURE</a:t>
            </a:r>
            <a:endParaRPr lang="en-US" dirty="0"/>
          </a:p>
          <a:p>
            <a:r>
              <a:rPr lang="en-US" b="1" dirty="0"/>
              <a:t>	DESIGN METHODS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	A.  WORKING SKETCHES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	B.  DRAPING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	C.  FLAT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 descr="C:\Users\user\AppData\Local\Microsoft\Windows\Temporary Internet Files\Content.IE5\GTCY9OUM\MC9001500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962400"/>
            <a:ext cx="2105025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0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/>
              </a:rPr>
              <a:t>RELATIONSHIP </a:t>
            </a:r>
            <a:r>
              <a:rPr lang="en-US" b="1" dirty="0" smtClean="0">
                <a:solidFill>
                  <a:schemeClr val="bg1"/>
                </a:solidFill>
                <a:effectLst/>
              </a:rPr>
              <a:t> TO  SALES</a:t>
            </a:r>
            <a:endParaRPr lang="en-US" b="1" i="0" u="none" strike="noStrike" baseline="0" dirty="0" smtClean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 Designer  works with the Sales Department: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	</a:t>
            </a:r>
            <a:r>
              <a:rPr lang="en-US" b="1" dirty="0" smtClean="0"/>
              <a:t> PREPARING </a:t>
            </a:r>
            <a:r>
              <a:rPr lang="en-US" b="1" dirty="0"/>
              <a:t>“</a:t>
            </a:r>
            <a:r>
              <a:rPr lang="en-US" b="1" dirty="0" smtClean="0"/>
              <a:t>DUPLICATES”</a:t>
            </a:r>
            <a:endParaRPr lang="en-US" dirty="0"/>
          </a:p>
          <a:p>
            <a:r>
              <a:rPr lang="en-US" b="1" dirty="0"/>
              <a:t>	</a:t>
            </a:r>
            <a:r>
              <a:rPr lang="en-US" b="1" dirty="0" smtClean="0"/>
              <a:t> </a:t>
            </a:r>
            <a:r>
              <a:rPr lang="en-US" b="1" dirty="0"/>
              <a:t>EXPLAINS DESIGN CONCEPT</a:t>
            </a:r>
            <a:endParaRPr lang="en-US" dirty="0"/>
          </a:p>
          <a:p>
            <a:r>
              <a:rPr lang="en-US" b="1" dirty="0"/>
              <a:t>	</a:t>
            </a:r>
            <a:r>
              <a:rPr lang="en-US" b="1" dirty="0" smtClean="0"/>
              <a:t> </a:t>
            </a:r>
            <a:r>
              <a:rPr lang="en-US" b="1" dirty="0"/>
              <a:t>PROVIDES TREND RESEARCH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 descr="C:\Users\user\AppData\Local\Microsoft\Windows\Temporary Internet Files\Content.IE5\82QKH8B9\MC90023782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352800"/>
            <a:ext cx="1906588" cy="256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1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/>
              </a:rPr>
              <a:t>RELATIONSHIP </a:t>
            </a:r>
            <a:r>
              <a:rPr lang="en-US" b="1" dirty="0" smtClean="0">
                <a:solidFill>
                  <a:schemeClr val="bg1"/>
                </a:solidFill>
                <a:effectLst/>
              </a:rPr>
              <a:t> TO  PRODUCTION</a:t>
            </a:r>
            <a:endParaRPr lang="en-US" b="1" i="0" u="none" strike="noStrike" baseline="0" dirty="0" smtClean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 Designer  works with Production Department: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 </a:t>
            </a:r>
            <a:r>
              <a:rPr lang="en-US" b="1" dirty="0" smtClean="0"/>
              <a:t>PREPARES </a:t>
            </a:r>
            <a:r>
              <a:rPr lang="en-US" b="1" dirty="0"/>
              <a:t>COST SHEET</a:t>
            </a:r>
            <a:endParaRPr lang="en-US" dirty="0"/>
          </a:p>
          <a:p>
            <a:r>
              <a:rPr lang="en-US" b="1" dirty="0"/>
              <a:t> </a:t>
            </a:r>
            <a:r>
              <a:rPr lang="en-US" b="1" dirty="0" smtClean="0"/>
              <a:t>PROVIDES </a:t>
            </a:r>
            <a:r>
              <a:rPr lang="en-US" b="1" dirty="0"/>
              <a:t>“SPECS”</a:t>
            </a: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/>
              <a:t>SUPERVISES PRODUCTION FITTING</a:t>
            </a: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/>
              <a:t>TRACKS “RUNNERS”</a:t>
            </a: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/>
              <a:t>PROVIDES LIST OF VENDORS USED</a:t>
            </a:r>
            <a:endParaRPr lang="en-US" dirty="0"/>
          </a:p>
          <a:p>
            <a:endParaRPr lang="en-US" dirty="0"/>
          </a:p>
        </p:txBody>
      </p:sp>
      <p:pic>
        <p:nvPicPr>
          <p:cNvPr id="7171" name="Picture 3" descr="C:\Users\user\AppData\Local\Microsoft\Windows\Temporary Internet Files\Content.IE5\GTCY9OUM\MC9002791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213" y="4133850"/>
            <a:ext cx="152717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4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tro to the Fashion Industry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DEPARTMENTS &amp;#x0D;&amp;#x0A;IN AN APPAREL FIRM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DESIGN DEPARMENT&amp;quot;&quot;/&gt;&lt;property id=&quot;20307&quot; value=&quot;266&quot;/&gt;&lt;/object&gt;&lt;object type=&quot;3&quot; unique_id=&quot;10007&quot;&gt;&lt;property id=&quot;20148&quot; value=&quot;5&quot;/&gt;&lt;property id=&quot;20300&quot; value=&quot;Slide 4 - &amp;quot;PRODUCTION DEPARTMENT&amp;quot;&quot;/&gt;&lt;property id=&quot;20307&quot; value=&quot;258&quot;/&gt;&lt;/object&gt;&lt;object type=&quot;3&quot; unique_id=&quot;10008&quot;&gt;&lt;property id=&quot;20148&quot; value=&quot;5&quot;/&gt;&lt;property id=&quot;20300&quot; value=&quot;Slide 5 - &amp;quot;SALES  DEPARMENT&amp;quot;&quot;/&gt;&lt;property id=&quot;20307&quot; value=&quot;267&quot;/&gt;&lt;/object&gt;&lt;object type=&quot;3&quot; unique_id=&quot;10009&quot;&gt;&lt;property id=&quot;20148&quot; value=&quot;5&quot;/&gt;&lt;property id=&quot;20300&quot; value=&quot;Slide 6 - &amp;quot;SUB DEPARMENTS&amp;quot;&quot;/&gt;&lt;property id=&quot;20307&quot; value=&quot;268&quot;/&gt;&lt;/object&gt;&lt;object type=&quot;3&quot; unique_id=&quot;10010&quot;&gt;&lt;property id=&quot;20148&quot; value=&quot;5&quot;/&gt;&lt;property id=&quot;20300&quot; value=&quot;Slide 7 - &amp;quot;THE DESIGN DEPARTMENT&amp;quot;&quot;/&gt;&lt;property id=&quot;20307&quot; value=&quot;260&quot;/&gt;&lt;/object&gt;&lt;object type=&quot;3&quot; unique_id=&quot;10168&quot;&gt;&lt;property id=&quot;20148&quot; value=&quot;5&quot;/&gt;&lt;property id=&quot;20300&quot; value=&quot;Slide 8 - &amp;quot;RELATIONSHIP  TO  SALES&amp;quot;&quot;/&gt;&lt;property id=&quot;20307&quot; value=&quot;269&quot;/&gt;&lt;/object&gt;&lt;object type=&quot;3&quot; unique_id=&quot;10169&quot;&gt;&lt;property id=&quot;20148&quot; value=&quot;5&quot;/&gt;&lt;property id=&quot;20300&quot; value=&quot;Slide 9 - &amp;quot;RELATIONSHIP  TO  PRODUCTION&amp;quot;&quot;/&gt;&lt;property id=&quot;20307&quot; value=&quot;270&quot;/&gt;&lt;/object&gt;&lt;object type=&quot;3&quot; unique_id=&quot;10203&quot;&gt;&lt;property id=&quot;20148&quot; value=&quot;5&quot;/&gt;&lt;property id=&quot;20300&quot; value=&quot;Slide 10 - &amp;quot;OTHER POSITIONS:&amp;quot;&quot;/&gt;&lt;property id=&quot;20307&quot; value=&quot;271&quot;/&gt;&lt;/object&gt;&lt;object type=&quot;3&quot; unique_id=&quot;10240&quot;&gt;&lt;property id=&quot;20148&quot; value=&quot;5&quot;/&gt;&lt;property id=&quot;20300&quot; value=&quot;Slide 11 - &amp;quot;OTHER POSITIONS:&amp;quot;&quot;/&gt;&lt;property id=&quot;20307&quot; value=&quot;27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</TotalTime>
  <Words>147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Intro to the Fashion Industry</vt:lpstr>
      <vt:lpstr>DEPARTMENTS  IN AN APPAREL FIRM</vt:lpstr>
      <vt:lpstr>DESIGN DEPARMENT</vt:lpstr>
      <vt:lpstr>PRODUCTION DEPARTMENT</vt:lpstr>
      <vt:lpstr>SALES  DEPARMENT</vt:lpstr>
      <vt:lpstr>SUB DEPARMENTS</vt:lpstr>
      <vt:lpstr>THE DESIGN DEPARTMENT</vt:lpstr>
      <vt:lpstr>RELATIONSHIP  TO  SALES</vt:lpstr>
      <vt:lpstr>RELATIONSHIP  TO  PRODUCTION</vt:lpstr>
      <vt:lpstr>OTHER POSITIONS:</vt:lpstr>
      <vt:lpstr>OTHER POSITIONS: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the Fashion Industry</dc:title>
  <dc:creator>Lori</dc:creator>
  <cp:lastModifiedBy>Lori</cp:lastModifiedBy>
  <cp:revision>9</cp:revision>
  <dcterms:created xsi:type="dcterms:W3CDTF">2012-09-22T21:05:52Z</dcterms:created>
  <dcterms:modified xsi:type="dcterms:W3CDTF">2012-09-22T21:51:04Z</dcterms:modified>
</cp:coreProperties>
</file>